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6e84e0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6e84e02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e84e02f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b6e84e02f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6e84e02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b6e84e02f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e84e02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6e84e02f2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6e84e02f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b6e84e02f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6e84e02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b6e84e02f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showMasterSp="0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showMasterSp="0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showMasterSp="0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showMasterSp="0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showMasterSp="0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showMasterSp="0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showMasterSp="0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showMasterSp="0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Relationship Id="rId4" Type="http://schemas.openxmlformats.org/officeDocument/2006/relationships/image" Target="../media/image25.jpg"/><Relationship Id="rId5" Type="http://schemas.openxmlformats.org/officeDocument/2006/relationships/image" Target="../media/image30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Relationship Id="rId4" Type="http://schemas.openxmlformats.org/officeDocument/2006/relationships/image" Target="../media/image34.gif"/><Relationship Id="rId5" Type="http://schemas.openxmlformats.org/officeDocument/2006/relationships/image" Target="../media/image37.gif"/><Relationship Id="rId6" Type="http://schemas.openxmlformats.org/officeDocument/2006/relationships/image" Target="../media/image27.jpg"/><Relationship Id="rId7" Type="http://schemas.openxmlformats.org/officeDocument/2006/relationships/image" Target="../media/image32.jpg"/><Relationship Id="rId8" Type="http://schemas.openxmlformats.org/officeDocument/2006/relationships/image" Target="../media/image41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88641"/>
            <a:ext cx="777240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INTERNET DAS COISAS</a:t>
            </a:r>
            <a:br>
              <a:rPr b="1" lang="pt-BR"/>
            </a:br>
            <a:endParaRPr b="1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827584" y="4077072"/>
            <a:ext cx="7768952" cy="2088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800">
                <a:solidFill>
                  <a:schemeClr val="dk1"/>
                </a:solidFill>
              </a:rPr>
              <a:t>Turma do S1 em Telemática – IFCE</a:t>
            </a:r>
            <a:endParaRPr/>
          </a:p>
          <a:p>
            <a:pPr indent="0" lvl="0" marL="0" rtl="0" algn="ctr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>
                <a:solidFill>
                  <a:schemeClr val="dk1"/>
                </a:solidFill>
              </a:rPr>
              <a:t>Marcelo Lopes</a:t>
            </a:r>
            <a:endParaRPr/>
          </a:p>
          <a:p>
            <a:pPr indent="0" lvl="0" marL="0" rtl="0" algn="ctr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>
                <a:solidFill>
                  <a:schemeClr val="dk1"/>
                </a:solidFill>
              </a:rPr>
              <a:t>Carla Beatriz</a:t>
            </a:r>
            <a:endParaRPr/>
          </a:p>
          <a:p>
            <a:pPr indent="0" lvl="0" marL="0" rtl="0" algn="ctr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>
                <a:solidFill>
                  <a:schemeClr val="dk1"/>
                </a:solidFill>
              </a:rPr>
              <a:t>Alisson Lelis</a:t>
            </a:r>
            <a:endParaRPr/>
          </a:p>
          <a:p>
            <a:pPr indent="0" lvl="0" marL="0" rtl="0" algn="ctr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>
                <a:solidFill>
                  <a:schemeClr val="dk1"/>
                </a:solidFill>
              </a:rPr>
              <a:t>Priscila Eliane</a:t>
            </a:r>
            <a:endParaRPr/>
          </a:p>
          <a:p>
            <a:pPr indent="0" lvl="0" marL="0" rtl="0" algn="ctr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>
                <a:solidFill>
                  <a:schemeClr val="dk1"/>
                </a:solidFill>
              </a:rPr>
              <a:t>Francisco Klayrton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268760"/>
            <a:ext cx="7620000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57200" y="908720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2016 aos dias atuais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Lançamento do Pokemon Go, jogo com tecnologia de realidade aumentada.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Vagas de ensino a distância (EAD) superam as de ensino presencial no Brasil.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07975" y="0"/>
            <a:ext cx="8378825" cy="980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HISTÓRICO</a:t>
            </a:r>
            <a:endParaRPr/>
          </a:p>
        </p:txBody>
      </p:sp>
      <p:sp>
        <p:nvSpPr>
          <p:cNvPr descr="blob:https://web.whatsapp.com/b0f4fead-288a-4ab3-aa4a-e66d5bcf0721" id="149" name="Google Shape;149;p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whatsapp.com/b0f4fead-288a-4ab3-aa4a-e66d5bcf0721" id="150" name="Google Shape;150;p2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whatsapp.com/b0f4fead-288a-4ab3-aa4a-e66d5bcf0721" id="151" name="Google Shape;151;p23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908720"/>
            <a:ext cx="6480720" cy="583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É uma nova forma de coletar fatos, pois a maioria dos dados que é reunida automaticamente é de informações que nunca foram coletadas anteriormente.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tecnologia da Internet das Coisas, como a própria Internet e seus dispositivos, tendem a ser abertas, flexíveis e fáceis de desenvolver coisas a partir delas.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Internet das coisas possibilita inúmeras oportunidades e conexões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971600" y="-495151"/>
            <a:ext cx="7776864" cy="7017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Internet das Coisas e o consumo: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IoT já começa a mudar radicalmente como vivemos, fazemos negócios, comunicamos e consumimos produtos. A consultoria IDC estima que em 2020 serão 50 bilhões de dispositivos conectados em todo o mundo, o que irá movimentar cerca de US$ 1,7 trilhão. Com isso, o volume de dados no Big Data é cada vez maior e, estruturados ou não, eles impactam os negócios no dia a dia. A quantidade de dados é numerosa. Mas o importante é como a empresa os processa e o que vai fazer com eles.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uso de dados: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pessoas enviam constantemente informações umas para outras. Os sistemas complexos coletam os dados que capturam e transformam em benefícios.  A ideia é adicionar inteligência e sensores a objetos do dia a dia para que eles possam comunicar entre si e também com os seres humanos, trazendo enormes avanços potenciais para a nossa vida e para diversas áreas da economia como a manufatura, saúde, varejo, cidades inteligentes, entre outras. O que até pouco tempo atrás era considerado apenas ficção científica, hoje, é um mercado que cresce de forma exponencial.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55576" y="1196752"/>
            <a:ext cx="7776864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Potencial para os mercados: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esse potencial de mercado impacta na forma de comprar e consumir produtos. Quando você faz compras online, provavelmente, não leva em consideração a quantidade de dados que gera. Esses dados podem ser considerados o centro do relacionamento entre você e as lojas e são ativos valiosíssimos que podem transformar e otimizar a experiência de compra.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utilizar a Internet das Coisas, o varejista passa a ter condições de oferecer produtos e serviços mais assertivos aos diferentes perfis de clientes. A palavra-chave para o mercado hoje é a personalização, tanto de produtos quanto de atendimento. Por isso, a IoT resulta em uma relação de ganha-ganha. A empresa se aproxima do cliente e o consumidor recebe ofertas mais alinhadas aos seus anseios.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457200" y="980728"/>
            <a:ext cx="8229600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pt-BR"/>
              <a:t>Smart Cities</a:t>
            </a:r>
            <a:r>
              <a:rPr lang="pt-BR"/>
              <a:t>: A ideia das chamadas Smart Cities é direcionar os avanços na tecnologia e armazenamento de dados – que fazem da Internet das Coisas uma realidade – para o ambiente e infraestrutura que nós vivemos. É possível desenvolver sistemas de transporte, de controle de resíduos, de energia, e até de execução das leis que sejam movidos a dados para torná-los mais eficientes e melhorar a qualidade de vida nas cidades. Nós podemos interagir e colher informações desses sistemas inteligentes usando nossos smartphones, relógios e outros dispositivos conectados à Internet.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365104"/>
            <a:ext cx="7620000" cy="249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pt-BR"/>
              <a:t>5G e a IOT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Ainda a passos lentos no Brasil, a conexão 5G promete uma conexão de grande eficiência, trazendo maiores velocidade, alcance, estabilidade e menor tempo de resposta. Para se ter uma ideia, se comparada à tecnologia 4G LTE, seu poder de download pode ser até 20 vezes maior.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Como a chave do funcionamento da Internet das Coisas é a conectividade, nada mais necessário que ela tenha acesso à uma boa conexão para a comunicação entre os dispositivos. A conexão 5G surge neste contexto como uma grande oportunidade para que a IoT seja otimizada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Fundamentos da Tecnologia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48" y="1628800"/>
            <a:ext cx="8223108" cy="482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457200" y="548680"/>
            <a:ext cx="822960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br>
              <a:rPr b="1" lang="pt-BR">
                <a:solidFill>
                  <a:srgbClr val="2865AB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457200" y="2132856"/>
            <a:ext cx="5266928" cy="3993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1" lang="pt-BR" sz="3600">
                <a:latin typeface="Arial"/>
                <a:ea typeface="Arial"/>
                <a:cs typeface="Arial"/>
                <a:sym typeface="Arial"/>
              </a:rPr>
              <a:t>Fatores a considerar:</a:t>
            </a:r>
            <a:endParaRPr/>
          </a:p>
          <a:p>
            <a:pPr indent="-292100" lvl="0" marL="3429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Identificar o problema</a:t>
            </a:r>
            <a:endParaRPr/>
          </a:p>
          <a:p>
            <a:pPr indent="-292100" lvl="0" marL="3429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  <a:p>
            <a:pPr indent="-292100" lvl="0" marL="3429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Comunicação dos dispositivos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Smart Home (IoT)-Challenges and Opportunities for QA Team. | by K Negi |  Medium"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3501008"/>
            <a:ext cx="4608512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-9107" y="2177056"/>
            <a:ext cx="3823200" cy="51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coletar dados</a:t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9095" y="3815343"/>
            <a:ext cx="5082600" cy="51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gerenciar esses dados</a:t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422940" y="2687834"/>
            <a:ext cx="3760800" cy="40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Equipamentos Utiliza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22940" y="3020366"/>
            <a:ext cx="4668900" cy="40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método de comunicação utilizar</a:t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422952" y="4671283"/>
            <a:ext cx="2648700" cy="40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Armazenar</a:t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22953" y="4326121"/>
            <a:ext cx="4612800" cy="40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realizar requisições de dados</a:t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422952" y="4991186"/>
            <a:ext cx="3219300" cy="40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 utilizadas</a:t>
            </a:r>
            <a:endParaRPr/>
          </a:p>
        </p:txBody>
      </p:sp>
      <p:pic>
        <p:nvPicPr>
          <p:cNvPr descr="Ad-hoc 6LoWPAN architecture for home automation systems | Download  Scientific Diagram"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834" y="1744605"/>
            <a:ext cx="4320480" cy="44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Introdução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23528" y="836712"/>
            <a:ext cx="8363272" cy="602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que é? → O </a:t>
            </a:r>
            <a:r>
              <a:rPr b="1" lang="pt-BR"/>
              <a:t>significado</a:t>
            </a:r>
            <a:r>
              <a:rPr lang="pt-BR"/>
              <a:t> de o que é IoT, ou o que é a </a:t>
            </a:r>
            <a:r>
              <a:rPr b="1" lang="pt-BR"/>
              <a:t>internet das coisas</a:t>
            </a:r>
            <a:r>
              <a:rPr lang="pt-BR"/>
              <a:t>, portanto, refere-se ao conjunto de dispositivos, que não são naturalmente digitais, mas podem coletar informações, enviar, agir em relação a elas, ou todas essas ações.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Exemplos:</a:t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872822"/>
            <a:ext cx="2873897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1096" y="4872822"/>
            <a:ext cx="302433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700" y="4872822"/>
            <a:ext cx="2664296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457200" y="274638"/>
            <a:ext cx="8229600" cy="1066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3324788" y="1628800"/>
            <a:ext cx="3191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435817" y="3254209"/>
            <a:ext cx="22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Plataformas:</a:t>
            </a:r>
            <a:endParaRPr/>
          </a:p>
        </p:txBody>
      </p:sp>
      <p:pic>
        <p:nvPicPr>
          <p:cNvPr descr="Home Automation using Internet of things (IoT)"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093" y="2896359"/>
            <a:ext cx="4752527" cy="349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/>
          <p:nvPr/>
        </p:nvSpPr>
        <p:spPr>
          <a:xfrm>
            <a:off x="651841" y="3254209"/>
            <a:ext cx="41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651841" y="3254209"/>
            <a:ext cx="4393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651840" y="3254209"/>
            <a:ext cx="441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</a:t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651841" y="3254209"/>
            <a:ext cx="5008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Microcontroladores MCU</a:t>
            </a: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67491" y="3254209"/>
            <a:ext cx="4214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457200" y="274638"/>
            <a:ext cx="8229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3324788" y="1628800"/>
            <a:ext cx="31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435817" y="3254209"/>
            <a:ext cx="22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Plataformas:</a:t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651841" y="3254209"/>
            <a:ext cx="41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651841" y="3254209"/>
            <a:ext cx="4393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651840" y="3254209"/>
            <a:ext cx="441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</a:t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651841" y="3254209"/>
            <a:ext cx="5008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Microcontroladores MCU</a:t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219466" y="3254209"/>
            <a:ext cx="4214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25" y="2591274"/>
            <a:ext cx="4768276" cy="3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57200" y="274638"/>
            <a:ext cx="8229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3324788" y="1628800"/>
            <a:ext cx="31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435817" y="3254209"/>
            <a:ext cx="22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Plataformas:</a:t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651841" y="3254209"/>
            <a:ext cx="41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651841" y="3254209"/>
            <a:ext cx="4393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651840" y="3254209"/>
            <a:ext cx="441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</a:t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651841" y="3254209"/>
            <a:ext cx="5008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Microcontroladores MCU</a:t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367491" y="3254209"/>
            <a:ext cx="4214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750" y="2754271"/>
            <a:ext cx="4214700" cy="303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457200" y="274638"/>
            <a:ext cx="8229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3324788" y="1628800"/>
            <a:ext cx="31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435817" y="3254209"/>
            <a:ext cx="22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Plataformas:</a:t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651841" y="3254209"/>
            <a:ext cx="41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651841" y="3254209"/>
            <a:ext cx="4393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651840" y="3254209"/>
            <a:ext cx="441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</a:t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651841" y="3254209"/>
            <a:ext cx="5008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Microcontroladores MCU</a:t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367491" y="3254209"/>
            <a:ext cx="4214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1748" l="10965" r="9857" t="0"/>
          <a:stretch/>
        </p:blipFill>
        <p:spPr>
          <a:xfrm>
            <a:off x="4710475" y="2384800"/>
            <a:ext cx="2466900" cy="432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457200" y="274638"/>
            <a:ext cx="8229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67" name="Google Shape;267;p36"/>
          <p:cNvSpPr/>
          <p:nvPr/>
        </p:nvSpPr>
        <p:spPr>
          <a:xfrm>
            <a:off x="3324788" y="1628800"/>
            <a:ext cx="319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435817" y="3254209"/>
            <a:ext cx="22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Plataformas:</a:t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651841" y="3254209"/>
            <a:ext cx="41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651841" y="3254209"/>
            <a:ext cx="4393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651840" y="3254209"/>
            <a:ext cx="441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</a:t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651841" y="3254209"/>
            <a:ext cx="5008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Microcontroladores MCU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367491" y="3254209"/>
            <a:ext cx="4214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0" l="3367" r="3357" t="0"/>
          <a:stretch/>
        </p:blipFill>
        <p:spPr>
          <a:xfrm>
            <a:off x="3946525" y="2542698"/>
            <a:ext cx="4646086" cy="26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3707904" y="1700808"/>
            <a:ext cx="2880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420888"/>
            <a:ext cx="7488832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3707904" y="1700808"/>
            <a:ext cx="288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16828"/>
            <a:ext cx="8229601" cy="317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3707904" y="1700808"/>
            <a:ext cx="288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700" y="2654374"/>
            <a:ext cx="7081375" cy="36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Arquitetura da Internet das coisas</a:t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>
            <a:off x="3059832" y="1556792"/>
            <a:ext cx="32331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Cenário real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846" y="2360177"/>
            <a:ext cx="7112316" cy="438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3203848" y="1124744"/>
            <a:ext cx="21035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Camada Física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755576" y="1582341"/>
            <a:ext cx="684076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(IEEE 802.3)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Apesar de ser um padrão desenvolvido no final da década de 70, a Ethernet ainda é muito utilizada em indústrias e residências. A Ethernet é um tipo de conexão com fio, ou seja, depende de cabos para que a conexão com a internet ocorra. Portanto, se a ligação de fios não é um problema para você, esse tipo de conexão pode ser uma boa opção, pois ela garante uma alta velocidade na troca de dados por um baixo custo.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Vantagem: Alta velocidade, baixo custo.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Desvantagem: A conexão é feita por cabos.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otocolos iot"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880" y="4365104"/>
            <a:ext cx="5256584" cy="249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pt-BR"/>
              <a:t>1990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Lançada a primeira página web: The Project. John Romkey apresenta uma torradeira conectada à internet. É considerado o primeiro dispositivo de IoT do mundo.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John Romkey conectou a torradeira a um computador com rede TCP / IP, e foi um tremendo sucesso. Porém, durante esse teste, o pão foi incluído manualmente na torradeira. Após um ano, este requisito foi corrigido e apresentado na mesma conferência, por meio de um pequeno guindaste robótico no sistema. Este robô era controlado pela Internet, pegou a fatia de pão e colocou na torradeira, automatizando, desta forma, o sistema de ponta a ponta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3563888" y="1268760"/>
            <a:ext cx="187220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Camada Física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755576" y="2132856"/>
            <a:ext cx="480483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Wi-Fi (IEEE 802.11)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 protocolo Wi-Fi atua nas frequências 2,4 GHz e 5 GHz. Quanto maior a frequência, maior a taxa de transferência porém menor o alcance do sinal. 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Vantagem: Elimina a necessidade de cabos para a comunicação.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Desvantagem: Sinal de curto alcance.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Saiba como conectar wifi no notebook - Blog bringIT" id="318" name="Google Shape;318;p4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iba como conectar wifi no notebook - Blog bringIT"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992" y="4221088"/>
            <a:ext cx="3603487" cy="250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3347864" y="1340768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Camada de Transporte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467544" y="2060848"/>
            <a:ext cx="590465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 / UDP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Diferença → o protocolo TCP é orientado a conexão e UDP não.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TCP segura uma conexão para esses dispositivos e para encerrá-la, ambos os dispositivos devem sinalizar que estarão encerrando a conexão.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UDP, por não ser orientado a conexão, a comunicação é mais simples, ou seja, os dados são enviados para um destino e pronto, o UDP não segura uma conexão, um dispositivo não se conecta em outro!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Resumindo, O TCP preza pela confiabilidade agregando em seu header bits de controle de fluxo e recebimento. Já o UDP dispensa esses bits de controle, uma vez que não é criada uma conexão, há apenas o envio direto de dados.</a:t>
            </a:r>
            <a:endParaRPr/>
          </a:p>
        </p:txBody>
      </p:sp>
      <p:pic>
        <p:nvPicPr>
          <p:cNvPr descr="TCP vs. UDP: Comparando Protocolos | NordVPN"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16" y="4653135"/>
            <a:ext cx="2520279" cy="209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3203848" y="1412776"/>
            <a:ext cx="2421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Camada de Aplicação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323529" y="2132856"/>
            <a:ext cx="8208912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– HyperText Transfer Protocol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 protocolo muito utilizado na web, sendo o protocolo utilizado para server e navegadores se comunicarem. 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 baseado em TCP com segurança TLS (protocolo de segurança que protege as telecomunicações via internet para serviços como e-mail, navegação por páginas e outros tipos de transferência de dados).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Vantagem: Bastante difundido, encontra muito material na internet.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Desvantagem: alto consumo de energia.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uploads.filipeflop.com/2020/04/iot12.jpg"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400" y="5013176"/>
            <a:ext cx="5457825" cy="176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sp>
        <p:nvSpPr>
          <p:cNvPr id="341" name="Google Shape;341;p45"/>
          <p:cNvSpPr/>
          <p:nvPr/>
        </p:nvSpPr>
        <p:spPr>
          <a:xfrm>
            <a:off x="2987823" y="1340768"/>
            <a:ext cx="3240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Outros Protocolos para IOT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467544" y="1772816"/>
            <a:ext cx="8280920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LoRaWAN → Focado em aplicações para redes WAN (Wide Area Network), o LoRa foi desenhado para prover comunicação de baixo consumo energético (como todo protocolo para IoT) e oferecer features específicos para segurança em comunicação M2M. Possui velocidade entre 0.3 kbps até 50 kpbs.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Sigfox → Atua com  redes voltadas para baixo consumo de energia e que conseguem trafegar dados a longa distância, transmitindo entre entre 10 bit/s e 1 kbit/s.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NFC → é um protocolo usado para troca de informações entre dois equipamentos eletrônicos. Essencialmente, é uma extensão da tecnologia de cartões RF (RFIDs) que permite aos equipamentos trocar informações, desde que dentro de uma distância máxima, que costuma ser de poucos centímetros. É interessante para smartphones, pois pode ser usado para acessar e transmitir conteúdo diretamente para outros equipamentos sem fazer nenhum tipo de contato. O alcance geral do protocolo é de 10 cm, e as taxas de transmissão vão de 100 até 420 kpbs.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Protocolos da Tecnologia</a:t>
            </a:r>
            <a:endParaRPr/>
          </a:p>
        </p:txBody>
      </p:sp>
      <p:pic>
        <p:nvPicPr>
          <p:cNvPr descr="Conheça os principais protocolos para IoT - FilipeFlop" id="348" name="Google Shape;3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412776"/>
            <a:ext cx="7632848" cy="51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Aplicações da tecnologia </a:t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827584" y="1412776"/>
            <a:ext cx="741682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 tem múltiplas aplicações pois é ajustável a qualquer tecnologia que seja capaz de fornecer e receber informações sobre o seu funcionamento, sobre as condições do ambiente que foram coletadas ou até mesmo o controle de algo remotamente.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Pessoas e empresas utilizam a “Internet das Coisas” para simplificar, melhorar e automatizar diferentes tarefas.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isso,  vamos dividi-los em tópicos de aplicações da tecnologia nos dias atuais pelo mundo: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4287180"/>
            <a:ext cx="7344816" cy="238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Aplicações da tecnologia </a:t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323525" y="474356"/>
            <a:ext cx="8496900" cy="5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Vestíveis: Smartbands, óculos, gps.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Saúde: Medidores contínuos de glicose, marca-passos, monitorar sintomas e     comportamentos de pessoas com depressão.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25" y="2048974"/>
            <a:ext cx="1416150" cy="13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425" y="2048973"/>
            <a:ext cx="2464331" cy="1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431" y="2048972"/>
            <a:ext cx="2628618" cy="13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273" y="4898425"/>
            <a:ext cx="2046100" cy="15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3325" y="4898425"/>
            <a:ext cx="2724625" cy="15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5900" y="5014877"/>
            <a:ext cx="1416150" cy="14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Aplicações da tecnologia </a:t>
            </a:r>
            <a:endParaRPr/>
          </a:p>
        </p:txBody>
      </p:sp>
      <p:sp>
        <p:nvSpPr>
          <p:cNvPr id="373" name="Google Shape;373;p49"/>
          <p:cNvSpPr/>
          <p:nvPr/>
        </p:nvSpPr>
        <p:spPr>
          <a:xfrm>
            <a:off x="323528" y="474344"/>
            <a:ext cx="84969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Carros inteligentes (IoV): Mídia center com sistemas operações, carros autônomos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Casas intelige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tes: Trancas que possuem senhas digitais e que abrem e fecham com um comando de voz, luzes RBG, sensores de presença que ao ser acionados geram uma série comando aos outros acessórios, robôs aspiradores de pó.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2051400"/>
            <a:ext cx="2714450" cy="15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520" y="1969863"/>
            <a:ext cx="257320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225" y="2154967"/>
            <a:ext cx="2573200" cy="122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100" y="4811075"/>
            <a:ext cx="1432224" cy="18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9656" y="4811075"/>
            <a:ext cx="1888931" cy="18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7225" y="5086127"/>
            <a:ext cx="2573200" cy="144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Aplicações da tecnologia </a:t>
            </a:r>
            <a:endParaRPr/>
          </a:p>
        </p:txBody>
      </p:sp>
      <p:sp>
        <p:nvSpPr>
          <p:cNvPr id="385" name="Google Shape;385;p50"/>
          <p:cNvSpPr/>
          <p:nvPr/>
        </p:nvSpPr>
        <p:spPr>
          <a:xfrm>
            <a:off x="539550" y="474359"/>
            <a:ext cx="8280900" cy="52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Indústria/ 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comércio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: Drones entregadores, microcontroladores equipados, equipamentos conectados.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Assistentes virtuais: Alexa (da Amazon), Siri (da Apple), Google Now (da Google).</a:t>
            </a:r>
            <a:endParaRPr/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75" y="2442320"/>
            <a:ext cx="2692049" cy="159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075" y="2451137"/>
            <a:ext cx="2692050" cy="15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25" y="2417438"/>
            <a:ext cx="2674424" cy="17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9525" y="4792850"/>
            <a:ext cx="6153150" cy="17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41,6 bilhões de dispositivos de IoT gerarão 79,4 zettabytes de dados em  2025 - SegInfo - Portal, Podcast e Evento sobre Segurança da Informação" id="395" name="Google Shape;3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3955" y="-99392"/>
            <a:ext cx="9438995" cy="695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1994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É realizada a primeira compra feita pela internet: um CD do cantor britânico Sting. Criado o primeiro smartphone da História. Steve Mann cria uma câmera conectável à internet.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pt-BR"/>
              <a:t>1999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É apresentado o termo Internet das Coisas (IoT) pela primeira vez.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/>
              <a:t>Em setembro de 1999, Kevin Ashton, cofundador e diretor executivo do </a:t>
            </a:r>
            <a:r>
              <a:rPr i="1" lang="pt-BR"/>
              <a:t>Auto-ID Center</a:t>
            </a:r>
            <a:r>
              <a:rPr lang="pt-BR"/>
              <a:t>, proferiu uma palestra para a </a:t>
            </a:r>
            <a:r>
              <a:rPr i="1" lang="pt-BR"/>
              <a:t>Procter &amp; Gamble</a:t>
            </a:r>
            <a:r>
              <a:rPr lang="pt-BR"/>
              <a:t>, e apresentou uma nova ideia do sistema RFID para a rastreabilidade do produto na cadeia de suprimentos. Para chamar a atenção dos executivos, ele colocou no título da apresentação a expressão </a:t>
            </a:r>
            <a:r>
              <a:rPr i="1" lang="pt-BR"/>
              <a:t>Internet of Things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57200" y="908720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2000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LG anuncia a primeira geladeira IoT, com acesso à internet.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Na época, o presidente da LG dos Estados Unidos, Simon Kang, disse que a geladeira esfriava os alimentos, mas também os consumidores poderiam usá-la como uma televisão, rádio, vídeo, </a:t>
            </a:r>
            <a:r>
              <a:rPr i="1" lang="pt-BR"/>
              <a:t>bulletin board</a:t>
            </a:r>
            <a:r>
              <a:rPr lang="pt-BR"/>
              <a:t>, agenda e câmera digital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2005</a:t>
            </a:r>
            <a:endParaRPr/>
          </a:p>
          <a:p>
            <a:pPr indent="-3581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Em janeiro de 2005, Wall Mart e o Departamento de Defesa dos Estados Unidos exigiram que os fornecedores utilizarem as etiquetas RFID nos paletes de seus produtos para o controle do estoque. </a:t>
            </a:r>
            <a:r>
              <a:rPr b="1" lang="pt-BR"/>
              <a:t>Esse foi o marco do início do conceito das Internet das Coisas, com o uso do sistema RFID em massa na cadeia de suprimentos</a:t>
            </a:r>
            <a:r>
              <a:rPr lang="pt-BR"/>
              <a:t>. </a:t>
            </a:r>
            <a:endParaRPr b="1"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457200" y="1052726"/>
            <a:ext cx="8229600" cy="4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2008 e 2009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Os dispositivos habilitados para IoT já ultrapassam a população humana.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Google começa a testar carros autônomos, com o Toyota Prius.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HISTÓRICO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pt-BR"/>
              <a:t>2014 e 2015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Samsung adquire uma startup de automação residencial, o SmartThings.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Mattel lança uma Barbie com módulo WiFi e uma casa de bonecas com detalhes interativos, como lâmpadas acionadas por voz.</a:t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